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5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60" r:id="rId6"/>
    <p:sldId id="261" r:id="rId7"/>
    <p:sldId id="262" r:id="rId8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EB9"/>
    <a:srgbClr val="FEF5E7"/>
    <a:srgbClr val="F6E9D5"/>
    <a:srgbClr val="A58047"/>
    <a:srgbClr val="E4CBB4"/>
    <a:srgbClr val="EFD7BF"/>
    <a:srgbClr val="FFFFFF"/>
    <a:srgbClr val="DCDCDC"/>
    <a:srgbClr val="F0F0F0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gs" Target="tags/tag92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3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68.xml"/><Relationship Id="rId8" Type="http://schemas.openxmlformats.org/officeDocument/2006/relationships/tags" Target="../tags/tag67.xml"/><Relationship Id="rId7" Type="http://schemas.openxmlformats.org/officeDocument/2006/relationships/image" Target="../media/image5.svg"/><Relationship Id="rId6" Type="http://schemas.openxmlformats.org/officeDocument/2006/relationships/image" Target="../media/image4.png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image" Target="../media/image3.png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2.xml"/><Relationship Id="rId13" Type="http://schemas.openxmlformats.org/officeDocument/2006/relationships/tags" Target="../tags/tag71.xml"/><Relationship Id="rId12" Type="http://schemas.openxmlformats.org/officeDocument/2006/relationships/image" Target="../media/image6.png"/><Relationship Id="rId11" Type="http://schemas.openxmlformats.org/officeDocument/2006/relationships/tags" Target="../tags/tag70.xml"/><Relationship Id="rId10" Type="http://schemas.openxmlformats.org/officeDocument/2006/relationships/tags" Target="../tags/tag69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79.xml"/><Relationship Id="rId8" Type="http://schemas.openxmlformats.org/officeDocument/2006/relationships/tags" Target="../tags/tag78.xml"/><Relationship Id="rId7" Type="http://schemas.openxmlformats.org/officeDocument/2006/relationships/tags" Target="../tags/tag77.xml"/><Relationship Id="rId6" Type="http://schemas.openxmlformats.org/officeDocument/2006/relationships/tags" Target="../tags/tag76.xml"/><Relationship Id="rId5" Type="http://schemas.openxmlformats.org/officeDocument/2006/relationships/tags" Target="../tags/tag75.xml"/><Relationship Id="rId4" Type="http://schemas.openxmlformats.org/officeDocument/2006/relationships/image" Target="../media/image7.png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85.xml"/><Relationship Id="rId8" Type="http://schemas.openxmlformats.org/officeDocument/2006/relationships/tags" Target="../tags/tag84.xml"/><Relationship Id="rId7" Type="http://schemas.openxmlformats.org/officeDocument/2006/relationships/image" Target="../media/image9.png"/><Relationship Id="rId6" Type="http://schemas.openxmlformats.org/officeDocument/2006/relationships/tags" Target="../tags/tag83.xml"/><Relationship Id="rId5" Type="http://schemas.openxmlformats.org/officeDocument/2006/relationships/tags" Target="../tags/tag82.xml"/><Relationship Id="rId4" Type="http://schemas.openxmlformats.org/officeDocument/2006/relationships/image" Target="../media/image8.png"/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88.xml"/><Relationship Id="rId4" Type="http://schemas.openxmlformats.org/officeDocument/2006/relationships/image" Target="../media/image10.png"/><Relationship Id="rId3" Type="http://schemas.openxmlformats.org/officeDocument/2006/relationships/tags" Target="../tags/tag87.xml"/><Relationship Id="rId2" Type="http://schemas.openxmlformats.org/officeDocument/2006/relationships/tags" Target="../tags/tag86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91.xml"/><Relationship Id="rId4" Type="http://schemas.openxmlformats.org/officeDocument/2006/relationships/image" Target="../media/image10.png"/><Relationship Id="rId3" Type="http://schemas.openxmlformats.org/officeDocument/2006/relationships/tags" Target="../tags/tag90.xml"/><Relationship Id="rId2" Type="http://schemas.openxmlformats.org/officeDocument/2006/relationships/tags" Target="../tags/tag89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层 1-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5689600" y="0"/>
            <a:ext cx="6502400" cy="6858000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 descr="已插入图像"/>
          <p:cNvPicPr>
            <a:picLocks noChangeAspect="1"/>
          </p:cNvPicPr>
          <p:nvPr/>
        </p:nvPicPr>
        <p:blipFill>
          <a:blip r:embed="rId2"/>
          <a:srcRect l="31738" t="20958" r="28923" b="2440"/>
          <a:stretch>
            <a:fillRect/>
          </a:stretch>
        </p:blipFill>
        <p:spPr>
          <a:xfrm>
            <a:off x="-88900" y="469900"/>
            <a:ext cx="6261100" cy="6858000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>
            <a:off x="330200" y="323850"/>
            <a:ext cx="4914900" cy="1211580"/>
            <a:chOff x="9600" y="510"/>
            <a:chExt cx="7740" cy="1908"/>
          </a:xfrm>
        </p:grpSpPr>
        <p:sp>
          <p:nvSpPr>
            <p:cNvPr id="6" name="文本框 5"/>
            <p:cNvSpPr txBox="1"/>
            <p:nvPr/>
          </p:nvSpPr>
          <p:spPr>
            <a:xfrm>
              <a:off x="9600" y="510"/>
              <a:ext cx="7740" cy="151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p>
              <a:pPr algn="ctr"/>
              <a:r>
                <a:rPr lang="zh-CN" altLang="en-US" sz="4400" b="1">
                  <a:latin typeface="汉仪新蒂蜡笔体" panose="02000500000000000000" charset="-122"/>
                  <a:ea typeface="汉仪新蒂蜡笔体" panose="02000500000000000000" charset="-122"/>
                </a:rPr>
                <a:t>《猫咪不掷骰子？》</a:t>
              </a:r>
              <a:endParaRPr lang="zh-CN" altLang="en-US" sz="4400" b="1">
                <a:latin typeface="汉仪新蒂蜡笔体" panose="02000500000000000000" charset="-122"/>
                <a:ea typeface="汉仪新蒂蜡笔体" panose="02000500000000000000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4040" y="1500"/>
              <a:ext cx="3300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3200" b="1">
                  <a:latin typeface="汉仪新蒂蜡笔体" panose="02000500000000000000" charset="-122"/>
                  <a:ea typeface="汉仪新蒂蜡笔体" panose="02000500000000000000" charset="-122"/>
                </a:rPr>
                <a:t>游玩说明</a:t>
              </a:r>
              <a:endParaRPr lang="zh-CN" altLang="en-US" sz="3200" b="1">
                <a:latin typeface="汉仪新蒂蜡笔体" panose="02000500000000000000" charset="-122"/>
                <a:ea typeface="汉仪新蒂蜡笔体" panose="02000500000000000000" charset="-122"/>
              </a:endParaRPr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5867400" y="1417320"/>
            <a:ext cx="5600065" cy="40227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《猫咪不掷骰子？》是一款以骰子为主题的DBG（Deck Building Game）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玩家扮演使用一枚神奇骰子驯服邪恶猫咪的天使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玩家可以自定义骰子的每个面代表的含义，希望让玩家借此获得【操控随机性】的感受，例如：</a:t>
            </a:r>
            <a:endParaRPr lang="zh-CN" alt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把每个面都设置成一样的含义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让骰子槽位之间产生不同的效果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放进骰子槽时就让卡牌生效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......</a:t>
            </a:r>
            <a:endParaRPr lang="en-US" altLang="zh-CN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层 1-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096000" y="323850"/>
            <a:ext cx="4914900" cy="9626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endParaRPr lang="zh-CN" altLang="en-US" sz="4400" b="1">
              <a:latin typeface="汉仪新蒂蜡笔体" panose="02000500000000000000" charset="-122"/>
              <a:ea typeface="汉仪新蒂蜡笔体" panose="02000500000000000000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165860" y="2496820"/>
            <a:ext cx="3802380" cy="1480185"/>
          </a:xfrm>
          <a:prstGeom prst="rect">
            <a:avLst/>
          </a:prstGeom>
        </p:spPr>
      </p:pic>
      <p:sp>
        <p:nvSpPr>
          <p:cNvPr id="3" name="文本框 2"/>
          <p:cNvSpPr txBox="1"/>
          <p:nvPr>
            <p:custDataLst>
              <p:tags r:id="rId4"/>
            </p:custDataLst>
          </p:nvPr>
        </p:nvSpPr>
        <p:spPr>
          <a:xfrm>
            <a:off x="520700" y="1534160"/>
            <a:ext cx="4914900" cy="9626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zh-CN" altLang="en-US" sz="4400" b="1">
                <a:latin typeface="汉仪新蒂蜡笔体" panose="02000500000000000000" charset="-122"/>
                <a:ea typeface="汉仪新蒂蜡笔体" panose="02000500000000000000" charset="-122"/>
              </a:rPr>
              <a:t>游戏目标</a:t>
            </a:r>
            <a:endParaRPr lang="zh-CN" altLang="en-US" sz="4400" b="1">
              <a:latin typeface="汉仪新蒂蜡笔体" panose="02000500000000000000" charset="-122"/>
              <a:ea typeface="汉仪新蒂蜡笔体" panose="02000500000000000000" charset="-122"/>
            </a:endParaRPr>
          </a:p>
        </p:txBody>
      </p:sp>
      <p:sp>
        <p:nvSpPr>
          <p:cNvPr id="9" name="矩形 8"/>
          <p:cNvSpPr/>
          <p:nvPr>
            <p:custDataLst>
              <p:tags r:id="rId5"/>
            </p:custDataLst>
          </p:nvPr>
        </p:nvSpPr>
        <p:spPr>
          <a:xfrm>
            <a:off x="5727700" y="0"/>
            <a:ext cx="6502400" cy="6858000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2" name="组合 21"/>
          <p:cNvGrpSpPr/>
          <p:nvPr/>
        </p:nvGrpSpPr>
        <p:grpSpPr>
          <a:xfrm>
            <a:off x="6578600" y="1988820"/>
            <a:ext cx="4570730" cy="1132840"/>
            <a:chOff x="10360" y="1070"/>
            <a:chExt cx="7198" cy="1784"/>
          </a:xfrm>
        </p:grpSpPr>
        <p:sp>
          <p:nvSpPr>
            <p:cNvPr id="8" name="矩形 7"/>
            <p:cNvSpPr/>
            <p:nvPr/>
          </p:nvSpPr>
          <p:spPr>
            <a:xfrm>
              <a:off x="10360" y="1070"/>
              <a:ext cx="7198" cy="1784"/>
            </a:xfrm>
            <a:prstGeom prst="rect">
              <a:avLst/>
            </a:prstGeom>
            <a:solidFill>
              <a:srgbClr val="F6E9D5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0540" y="1290"/>
              <a:ext cx="640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b="1"/>
                <a:t>胜利</a:t>
              </a:r>
              <a:r>
                <a:rPr lang="en-US" altLang="zh-CN" b="1"/>
                <a:t> </a:t>
              </a:r>
              <a:endParaRPr lang="en-US" altLang="zh-CN" b="1"/>
            </a:p>
          </p:txBody>
        </p:sp>
        <p:pic>
          <p:nvPicPr>
            <p:cNvPr id="13" name="图片 12" descr="3b32303131373035353bbdb1b1ad"/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1552" y="1434"/>
              <a:ext cx="328" cy="328"/>
            </a:xfrm>
            <a:prstGeom prst="rect">
              <a:avLst/>
            </a:prstGeom>
          </p:spPr>
        </p:pic>
        <p:sp>
          <p:nvSpPr>
            <p:cNvPr id="14" name="文本框 13"/>
            <p:cNvSpPr txBox="1"/>
            <p:nvPr>
              <p:custDataLst>
                <p:tags r:id="rId8"/>
              </p:custDataLst>
            </p:nvPr>
          </p:nvSpPr>
          <p:spPr>
            <a:xfrm>
              <a:off x="10540" y="2026"/>
              <a:ext cx="640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/>
                <a:t>让猫咪的理智值变为</a:t>
              </a:r>
              <a:r>
                <a:rPr lang="en-US" altLang="zh-CN"/>
                <a:t>0 </a:t>
              </a:r>
              <a:endParaRPr lang="en-US" altLang="zh-CN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578600" y="3298190"/>
            <a:ext cx="4570730" cy="1132840"/>
            <a:chOff x="10360" y="6049"/>
            <a:chExt cx="7198" cy="1784"/>
          </a:xfrm>
        </p:grpSpPr>
        <p:sp>
          <p:nvSpPr>
            <p:cNvPr id="17" name="矩形 16"/>
            <p:cNvSpPr/>
            <p:nvPr>
              <p:custDataLst>
                <p:tags r:id="rId9"/>
              </p:custDataLst>
            </p:nvPr>
          </p:nvSpPr>
          <p:spPr>
            <a:xfrm>
              <a:off x="10360" y="6049"/>
              <a:ext cx="7198" cy="1784"/>
            </a:xfrm>
            <a:prstGeom prst="rect">
              <a:avLst/>
            </a:prstGeom>
            <a:solidFill>
              <a:srgbClr val="F6E9D5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>
              <p:custDataLst>
                <p:tags r:id="rId10"/>
              </p:custDataLst>
            </p:nvPr>
          </p:nvSpPr>
          <p:spPr>
            <a:xfrm>
              <a:off x="10540" y="6269"/>
              <a:ext cx="640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b="1"/>
                <a:t>失败</a:t>
              </a:r>
              <a:r>
                <a:rPr lang="en-US" altLang="zh-CN" b="1"/>
                <a:t> </a:t>
              </a:r>
              <a:endParaRPr lang="en-US" altLang="zh-CN" b="1"/>
            </a:p>
          </p:txBody>
        </p:sp>
        <p:sp>
          <p:nvSpPr>
            <p:cNvPr id="20" name="文本框 19"/>
            <p:cNvSpPr txBox="1"/>
            <p:nvPr>
              <p:custDataLst>
                <p:tags r:id="rId11"/>
              </p:custDataLst>
            </p:nvPr>
          </p:nvSpPr>
          <p:spPr>
            <a:xfrm>
              <a:off x="10540" y="7005"/>
              <a:ext cx="640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/>
                <a:t>让猫咪的警戒度增长到</a:t>
              </a:r>
              <a:r>
                <a:rPr lang="en-US" altLang="zh-CN"/>
                <a:t>100</a:t>
              </a:r>
              <a:endParaRPr lang="en-US" altLang="zh-CN"/>
            </a:p>
          </p:txBody>
        </p:sp>
        <p:pic>
          <p:nvPicPr>
            <p:cNvPr id="100" name="图片 99"/>
            <p:cNvPicPr/>
            <p:nvPr/>
          </p:nvPicPr>
          <p:blipFill>
            <a:blip r:embed="rId12"/>
            <a:stretch>
              <a:fillRect/>
            </a:stretch>
          </p:blipFill>
          <p:spPr>
            <a:xfrm>
              <a:off x="11555" y="6396"/>
              <a:ext cx="325" cy="325"/>
            </a:xfrm>
            <a:prstGeom prst="rect">
              <a:avLst/>
            </a:prstGeom>
            <a:noFill/>
            <a:ln w="9525">
              <a:noFill/>
            </a:ln>
          </p:spPr>
        </p:pic>
      </p:grpSp>
      <p:cxnSp>
        <p:nvCxnSpPr>
          <p:cNvPr id="24" name="肘形连接符 23"/>
          <p:cNvCxnSpPr>
            <a:endCxn id="8" idx="1"/>
          </p:cNvCxnSpPr>
          <p:nvPr/>
        </p:nvCxnSpPr>
        <p:spPr>
          <a:xfrm flipV="1">
            <a:off x="4746625" y="2555240"/>
            <a:ext cx="1831975" cy="299720"/>
          </a:xfrm>
          <a:prstGeom prst="bentConnector3">
            <a:avLst>
              <a:gd name="adj1" fmla="val 50017"/>
            </a:avLst>
          </a:prstGeom>
          <a:ln w="28575" cmpd="sng">
            <a:solidFill>
              <a:schemeClr val="accent4">
                <a:lumMod val="50000"/>
              </a:schemeClr>
            </a:solidFill>
            <a:prstDash val="solid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5" name="肘形连接符 24"/>
          <p:cNvCxnSpPr>
            <a:endCxn id="17" idx="1"/>
          </p:cNvCxnSpPr>
          <p:nvPr>
            <p:custDataLst>
              <p:tags r:id="rId13"/>
            </p:custDataLst>
          </p:nvPr>
        </p:nvCxnSpPr>
        <p:spPr>
          <a:xfrm>
            <a:off x="4746625" y="3597910"/>
            <a:ext cx="1831975" cy="266700"/>
          </a:xfrm>
          <a:prstGeom prst="bentConnector3">
            <a:avLst>
              <a:gd name="adj1" fmla="val 50017"/>
            </a:avLst>
          </a:prstGeom>
          <a:ln w="28575" cmpd="sng">
            <a:solidFill>
              <a:schemeClr val="accent4">
                <a:lumMod val="50000"/>
              </a:schemeClr>
            </a:solidFill>
            <a:prstDash val="solid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14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层 1-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096000" y="323850"/>
            <a:ext cx="4914900" cy="9626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endParaRPr lang="zh-CN" altLang="en-US" sz="4400" b="1">
              <a:latin typeface="汉仪新蒂蜡笔体" panose="02000500000000000000" charset="-122"/>
              <a:ea typeface="汉仪新蒂蜡笔体" panose="02000500000000000000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0" y="0"/>
            <a:ext cx="4914900" cy="9626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zh-CN" altLang="en-US" sz="4400" b="1">
                <a:latin typeface="汉仪新蒂蜡笔体" panose="02000500000000000000" charset="-122"/>
                <a:ea typeface="汉仪新蒂蜡笔体" panose="02000500000000000000" charset="-122"/>
              </a:rPr>
              <a:t>操作简介</a:t>
            </a:r>
            <a:endParaRPr lang="zh-CN" altLang="en-US" sz="4400" b="1">
              <a:latin typeface="汉仪新蒂蜡笔体" panose="02000500000000000000" charset="-122"/>
              <a:ea typeface="汉仪新蒂蜡笔体" panose="02000500000000000000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486025" y="2171065"/>
            <a:ext cx="7219950" cy="2838450"/>
          </a:xfrm>
          <a:prstGeom prst="rect">
            <a:avLst/>
          </a:prstGeom>
        </p:spPr>
      </p:pic>
      <p:cxnSp>
        <p:nvCxnSpPr>
          <p:cNvPr id="7" name="直接箭头连接符 6"/>
          <p:cNvCxnSpPr/>
          <p:nvPr/>
        </p:nvCxnSpPr>
        <p:spPr>
          <a:xfrm flipV="1">
            <a:off x="3623310" y="4707890"/>
            <a:ext cx="23495" cy="763905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1932940" y="547179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左键点击卡牌将其放入骰子槽中</a:t>
            </a:r>
            <a:endParaRPr lang="zh-CN" altLang="en-US" b="1"/>
          </a:p>
        </p:txBody>
      </p:sp>
      <p:cxnSp>
        <p:nvCxnSpPr>
          <p:cNvPr id="11" name="直接箭头连接符 10"/>
          <p:cNvCxnSpPr/>
          <p:nvPr>
            <p:custDataLst>
              <p:tags r:id="rId5"/>
            </p:custDataLst>
          </p:nvPr>
        </p:nvCxnSpPr>
        <p:spPr>
          <a:xfrm>
            <a:off x="4202430" y="1720215"/>
            <a:ext cx="11430" cy="972185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>
            <p:custDataLst>
              <p:tags r:id="rId6"/>
            </p:custDataLst>
          </p:nvPr>
        </p:nvSpPr>
        <p:spPr>
          <a:xfrm>
            <a:off x="2279650" y="131953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左键点击骰子槽中卡牌撤下</a:t>
            </a:r>
            <a:endParaRPr lang="zh-CN" altLang="en-US" b="1"/>
          </a:p>
        </p:txBody>
      </p:sp>
      <p:cxnSp>
        <p:nvCxnSpPr>
          <p:cNvPr id="16" name="直接箭头连接符 15"/>
          <p:cNvCxnSpPr/>
          <p:nvPr>
            <p:custDataLst>
              <p:tags r:id="rId7"/>
            </p:custDataLst>
          </p:nvPr>
        </p:nvCxnSpPr>
        <p:spPr>
          <a:xfrm>
            <a:off x="8393430" y="1905635"/>
            <a:ext cx="34925" cy="961390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>
            <p:custDataLst>
              <p:tags r:id="rId8"/>
            </p:custDataLst>
          </p:nvPr>
        </p:nvSpPr>
        <p:spPr>
          <a:xfrm>
            <a:off x="7073265" y="152209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点击确认后，进入摇骰子环节</a:t>
            </a:r>
            <a:endParaRPr lang="zh-CN" altLang="en-US" b="1"/>
          </a:p>
        </p:txBody>
      </p:sp>
    </p:spTree>
    <p:custDataLst>
      <p:tags r:id="rId9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层 1-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096000" y="323850"/>
            <a:ext cx="4914900" cy="9626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endParaRPr lang="zh-CN" altLang="en-US" sz="4400" b="1">
              <a:latin typeface="汉仪新蒂蜡笔体" panose="02000500000000000000" charset="-122"/>
              <a:ea typeface="汉仪新蒂蜡笔体" panose="02000500000000000000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0" y="0"/>
            <a:ext cx="4914900" cy="9626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zh-CN" altLang="en-US" sz="4400" b="1">
                <a:latin typeface="汉仪新蒂蜡笔体" panose="02000500000000000000" charset="-122"/>
                <a:ea typeface="汉仪新蒂蜡笔体" panose="02000500000000000000" charset="-122"/>
              </a:rPr>
              <a:t>卡牌生效简介</a:t>
            </a:r>
            <a:endParaRPr lang="zh-CN" altLang="en-US" sz="4400" b="1">
              <a:latin typeface="汉仪新蒂蜡笔体" panose="02000500000000000000" charset="-122"/>
              <a:ea typeface="汉仪新蒂蜡笔体" panose="02000500000000000000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32410" y="2125345"/>
            <a:ext cx="5748020" cy="322453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37540" y="748030"/>
            <a:ext cx="8496935" cy="4222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摇骰子后，骰子的结果将对应此前骰子槽的次序，让对应骰子槽中的卡牌生效</a:t>
            </a:r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637540" y="1627505"/>
            <a:ext cx="8496935" cy="4222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例：摇到了</a:t>
            </a:r>
            <a:r>
              <a:rPr lang="en-US" altLang="zh-CN"/>
              <a:t>2</a:t>
            </a:r>
            <a:r>
              <a:rPr lang="zh-CN" altLang="en-US"/>
              <a:t>，让此前在第二个骰子槽中的卡牌生效</a:t>
            </a:r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6221095" y="2125345"/>
            <a:ext cx="5536565" cy="2619375"/>
          </a:xfrm>
          <a:prstGeom prst="rect">
            <a:avLst/>
          </a:prstGeom>
        </p:spPr>
      </p:pic>
      <p:cxnSp>
        <p:nvCxnSpPr>
          <p:cNvPr id="13" name="直接箭头连接符 12"/>
          <p:cNvCxnSpPr/>
          <p:nvPr>
            <p:custDataLst>
              <p:tags r:id="rId8"/>
            </p:custDataLst>
          </p:nvPr>
        </p:nvCxnSpPr>
        <p:spPr>
          <a:xfrm>
            <a:off x="6066790" y="1859280"/>
            <a:ext cx="1493520" cy="2141855"/>
          </a:xfrm>
          <a:prstGeom prst="straightConnector1">
            <a:avLst/>
          </a:prstGeom>
          <a:ln w="762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9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层 1-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096000" y="323850"/>
            <a:ext cx="4914900" cy="9626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endParaRPr lang="zh-CN" altLang="en-US" sz="4400" b="1">
              <a:latin typeface="汉仪新蒂蜡笔体" panose="02000500000000000000" charset="-122"/>
              <a:ea typeface="汉仪新蒂蜡笔体" panose="02000500000000000000" charset="-122"/>
            </a:endParaRPr>
          </a:p>
        </p:txBody>
      </p:sp>
      <p:sp>
        <p:nvSpPr>
          <p:cNvPr id="5" name="矩形 4"/>
          <p:cNvSpPr/>
          <p:nvPr>
            <p:custDataLst>
              <p:tags r:id="rId2"/>
            </p:custDataLst>
          </p:nvPr>
        </p:nvSpPr>
        <p:spPr>
          <a:xfrm>
            <a:off x="5727700" y="0"/>
            <a:ext cx="6502400" cy="6858000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5727700" y="0"/>
            <a:ext cx="4914900" cy="9626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zh-CN" altLang="en-US" sz="4400" b="1">
                <a:latin typeface="汉仪新蒂蜡笔体" panose="02000500000000000000" charset="-122"/>
                <a:ea typeface="汉仪新蒂蜡笔体" panose="02000500000000000000" charset="-122"/>
              </a:rPr>
              <a:t>结语</a:t>
            </a:r>
            <a:endParaRPr lang="zh-CN" altLang="en-US" sz="4400" b="1">
              <a:latin typeface="汉仪新蒂蜡笔体" panose="02000500000000000000" charset="-122"/>
              <a:ea typeface="汉仪新蒂蜡笔体" panose="02000500000000000000" charset="-122"/>
            </a:endParaRPr>
          </a:p>
        </p:txBody>
      </p:sp>
      <p:pic>
        <p:nvPicPr>
          <p:cNvPr id="7" name="图片 6" descr="已插入图像-2"/>
          <p:cNvPicPr>
            <a:picLocks noChangeAspect="1"/>
          </p:cNvPicPr>
          <p:nvPr/>
        </p:nvPicPr>
        <p:blipFill>
          <a:blip r:embed="rId4"/>
          <a:srcRect l="27250" t="23741" r="25771" b="19194"/>
          <a:stretch>
            <a:fillRect/>
          </a:stretch>
        </p:blipFill>
        <p:spPr>
          <a:xfrm>
            <a:off x="0" y="1628140"/>
            <a:ext cx="5727700" cy="391350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782310" y="852170"/>
            <a:ext cx="6147435" cy="12909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3200">
                <a:latin typeface="汉仪新蒂蜡笔体" panose="02000500000000000000" charset="-122"/>
                <a:ea typeface="汉仪新蒂蜡笔体" panose="02000500000000000000" charset="-122"/>
              </a:rPr>
              <a:t>感谢你的游玩！</a:t>
            </a:r>
            <a:endParaRPr lang="zh-CN" altLang="en-US" sz="3200">
              <a:latin typeface="汉仪新蒂蜡笔体" panose="02000500000000000000" charset="-122"/>
              <a:ea typeface="汉仪新蒂蜡笔体" panose="02000500000000000000" charset="-122"/>
            </a:endParaRPr>
          </a:p>
          <a:p>
            <a:endParaRPr lang="zh-CN" altLang="en-US" sz="3200">
              <a:latin typeface="汉仪新蒂蜡笔体" panose="02000500000000000000" charset="-122"/>
              <a:ea typeface="汉仪新蒂蜡笔体" panose="02000500000000000000" charset="-122"/>
            </a:endParaRPr>
          </a:p>
          <a:p>
            <a:r>
              <a:rPr lang="zh-CN" altLang="en-US" sz="3200">
                <a:latin typeface="汉仪新蒂蜡笔体" panose="02000500000000000000" charset="-122"/>
                <a:ea typeface="汉仪新蒂蜡笔体" panose="02000500000000000000" charset="-122"/>
              </a:rPr>
              <a:t>由于成员时间关系，许多设计的卡牌效果未被实现，体验可能会有些单调，如果觉得点子有趣的话请投上一票吧</a:t>
            </a:r>
            <a:r>
              <a:rPr lang="en-US" altLang="zh-CN" sz="3200">
                <a:latin typeface="汉仪新蒂蜡笔体" panose="02000500000000000000" charset="-122"/>
                <a:ea typeface="汉仪新蒂蜡笔体" panose="02000500000000000000" charset="-122"/>
              </a:rPr>
              <a:t>~</a:t>
            </a:r>
            <a:endParaRPr lang="en-US" altLang="zh-CN" sz="3200">
              <a:latin typeface="汉仪新蒂蜡笔体" panose="02000500000000000000" charset="-122"/>
              <a:ea typeface="汉仪新蒂蜡笔体" panose="02000500000000000000" charset="-122"/>
            </a:endParaRPr>
          </a:p>
          <a:p>
            <a:endParaRPr lang="en-US" altLang="zh-CN" sz="3200">
              <a:latin typeface="汉仪新蒂蜡笔体" panose="02000500000000000000" charset="-122"/>
              <a:ea typeface="汉仪新蒂蜡笔体" panose="02000500000000000000" charset="-122"/>
            </a:endParaRPr>
          </a:p>
          <a:p>
            <a:endParaRPr lang="en-US" altLang="zh-CN" sz="3200">
              <a:latin typeface="汉仪新蒂蜡笔体" panose="02000500000000000000" charset="-122"/>
              <a:ea typeface="汉仪新蒂蜡笔体" panose="02000500000000000000" charset="-122"/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层 1-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096000" y="323850"/>
            <a:ext cx="4914900" cy="9626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endParaRPr lang="zh-CN" altLang="en-US" sz="4400" b="1">
              <a:latin typeface="汉仪新蒂蜡笔体" panose="02000500000000000000" charset="-122"/>
              <a:ea typeface="汉仪新蒂蜡笔体" panose="02000500000000000000" charset="-122"/>
            </a:endParaRPr>
          </a:p>
        </p:txBody>
      </p:sp>
      <p:sp>
        <p:nvSpPr>
          <p:cNvPr id="5" name="矩形 4"/>
          <p:cNvSpPr/>
          <p:nvPr>
            <p:custDataLst>
              <p:tags r:id="rId2"/>
            </p:custDataLst>
          </p:nvPr>
        </p:nvSpPr>
        <p:spPr>
          <a:xfrm>
            <a:off x="5727700" y="0"/>
            <a:ext cx="6502400" cy="6858000"/>
          </a:xfrm>
          <a:prstGeom prst="rect">
            <a:avLst/>
          </a:prstGeom>
          <a:solidFill>
            <a:srgbClr val="FEF5E7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5727700" y="0"/>
            <a:ext cx="4914900" cy="9626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zh-CN" altLang="en-US" sz="4400" b="1">
                <a:latin typeface="汉仪新蒂蜡笔体" panose="02000500000000000000" charset="-122"/>
                <a:ea typeface="汉仪新蒂蜡笔体" panose="02000500000000000000" charset="-122"/>
              </a:rPr>
              <a:t>制作人员及声明</a:t>
            </a:r>
            <a:endParaRPr lang="zh-CN" altLang="en-US" sz="4400" b="1">
              <a:latin typeface="汉仪新蒂蜡笔体" panose="02000500000000000000" charset="-122"/>
              <a:ea typeface="汉仪新蒂蜡笔体" panose="02000500000000000000" charset="-122"/>
            </a:endParaRPr>
          </a:p>
        </p:txBody>
      </p:sp>
      <p:pic>
        <p:nvPicPr>
          <p:cNvPr id="7" name="图片 6" descr="已插入图像-2"/>
          <p:cNvPicPr>
            <a:picLocks noChangeAspect="1"/>
          </p:cNvPicPr>
          <p:nvPr/>
        </p:nvPicPr>
        <p:blipFill>
          <a:blip r:embed="rId4"/>
          <a:srcRect l="27250" t="23741" r="25771" b="19194"/>
          <a:stretch>
            <a:fillRect/>
          </a:stretch>
        </p:blipFill>
        <p:spPr>
          <a:xfrm>
            <a:off x="0" y="1628140"/>
            <a:ext cx="5727700" cy="391350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782310" y="852170"/>
            <a:ext cx="6147435" cy="58178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3200">
                <a:latin typeface="汉仪新蒂蜡笔体" panose="02000500000000000000" charset="-122"/>
                <a:ea typeface="汉仪新蒂蜡笔体" panose="02000500000000000000" charset="-122"/>
              </a:rPr>
              <a:t>策划：凤梨</a:t>
            </a:r>
            <a:endParaRPr lang="zh-CN" altLang="en-US" sz="3200">
              <a:latin typeface="汉仪新蒂蜡笔体" panose="02000500000000000000" charset="-122"/>
              <a:ea typeface="汉仪新蒂蜡笔体" panose="02000500000000000000" charset="-122"/>
            </a:endParaRPr>
          </a:p>
          <a:p>
            <a:r>
              <a:rPr lang="zh-CN" altLang="en-US" sz="3200">
                <a:latin typeface="汉仪新蒂蜡笔体" panose="02000500000000000000" charset="-122"/>
                <a:ea typeface="汉仪新蒂蜡笔体" panose="02000500000000000000" charset="-122"/>
              </a:rPr>
              <a:t>程序：吕少</a:t>
            </a:r>
            <a:endParaRPr lang="zh-CN" altLang="en-US" sz="3200">
              <a:latin typeface="汉仪新蒂蜡笔体" panose="02000500000000000000" charset="-122"/>
              <a:ea typeface="汉仪新蒂蜡笔体" panose="02000500000000000000" charset="-122"/>
            </a:endParaRPr>
          </a:p>
          <a:p>
            <a:r>
              <a:rPr lang="zh-CN" altLang="en-US" sz="3200">
                <a:latin typeface="汉仪新蒂蜡笔体" panose="02000500000000000000" charset="-122"/>
                <a:ea typeface="汉仪新蒂蜡笔体" panose="02000500000000000000" charset="-122"/>
              </a:rPr>
              <a:t>美术：夏天</a:t>
            </a:r>
            <a:endParaRPr lang="zh-CN" altLang="en-US" sz="3200">
              <a:latin typeface="汉仪新蒂蜡笔体" panose="02000500000000000000" charset="-122"/>
              <a:ea typeface="汉仪新蒂蜡笔体" panose="02000500000000000000" charset="-122"/>
            </a:endParaRPr>
          </a:p>
          <a:p>
            <a:endParaRPr lang="en-US" altLang="zh-CN" sz="3200">
              <a:latin typeface="汉仪新蒂蜡笔体" panose="02000500000000000000" charset="-122"/>
              <a:ea typeface="汉仪新蒂蜡笔体" panose="02000500000000000000" charset="-122"/>
            </a:endParaRPr>
          </a:p>
          <a:p>
            <a:endParaRPr lang="en-US" altLang="zh-CN" sz="3200">
              <a:latin typeface="汉仪新蒂蜡笔体" panose="02000500000000000000" charset="-122"/>
              <a:ea typeface="汉仪新蒂蜡笔体" panose="02000500000000000000" charset="-122"/>
            </a:endParaRPr>
          </a:p>
          <a:p>
            <a:r>
              <a:rPr lang="en-US" altLang="zh-CN" sz="3200">
                <a:latin typeface="汉仪新蒂蜡笔体" panose="02000500000000000000" charset="-122"/>
                <a:ea typeface="汉仪新蒂蜡笔体" panose="02000500000000000000" charset="-122"/>
              </a:rPr>
              <a:t>※</a:t>
            </a:r>
            <a:r>
              <a:rPr lang="zh-CN" sz="3200">
                <a:latin typeface="汉仪新蒂蜡笔体" panose="02000500000000000000" charset="-122"/>
                <a:ea typeface="汉仪新蒂蜡笔体" panose="02000500000000000000" charset="-122"/>
              </a:rPr>
              <a:t>开场动画配音部分使用了</a:t>
            </a:r>
            <a:r>
              <a:rPr lang="en-US" altLang="zh-CN" sz="3200">
                <a:latin typeface="汉仪新蒂蜡笔体" panose="02000500000000000000" charset="-122"/>
                <a:ea typeface="汉仪新蒂蜡笔体" panose="02000500000000000000" charset="-122"/>
              </a:rPr>
              <a:t>AI</a:t>
            </a:r>
            <a:r>
              <a:rPr lang="zh-CN" altLang="en-US" sz="3200">
                <a:latin typeface="汉仪新蒂蜡笔体" panose="02000500000000000000" charset="-122"/>
                <a:ea typeface="汉仪新蒂蜡笔体" panose="02000500000000000000" charset="-122"/>
              </a:rPr>
              <a:t>制作</a:t>
            </a:r>
            <a:endParaRPr lang="zh-CN" altLang="en-US" sz="3200">
              <a:latin typeface="汉仪新蒂蜡笔体" panose="02000500000000000000" charset="-122"/>
              <a:ea typeface="汉仪新蒂蜡笔体" panose="02000500000000000000" charset="-122"/>
            </a:endParaRPr>
          </a:p>
          <a:p>
            <a:endParaRPr lang="zh-CN" altLang="en-US" sz="3200">
              <a:latin typeface="汉仪新蒂蜡笔体" panose="02000500000000000000" charset="-122"/>
              <a:ea typeface="汉仪新蒂蜡笔体" panose="02000500000000000000" charset="-122"/>
            </a:endParaRPr>
          </a:p>
          <a:p>
            <a:r>
              <a:rPr lang="en-US" altLang="zh-CN" sz="3200">
                <a:latin typeface="汉仪新蒂蜡笔体" panose="02000500000000000000" charset="-122"/>
                <a:ea typeface="汉仪新蒂蜡笔体" panose="02000500000000000000" charset="-122"/>
              </a:rPr>
              <a:t>※BGM</a:t>
            </a:r>
            <a:endParaRPr lang="en-US" altLang="zh-CN" sz="3200">
              <a:latin typeface="汉仪新蒂蜡笔体" panose="02000500000000000000" charset="-122"/>
              <a:ea typeface="汉仪新蒂蜡笔体" panose="02000500000000000000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>
                <a:latin typeface="汉仪新蒂蜡笔体" panose="02000500000000000000" charset="-122"/>
                <a:ea typeface="汉仪新蒂蜡笔体" panose="02000500000000000000" charset="-122"/>
              </a:rPr>
              <a:t>开场动画：《lofi-rhodes-for-introoutro-0132-12949》</a:t>
            </a:r>
            <a:endParaRPr lang="zh-CN" altLang="en-US" sz="3200">
              <a:latin typeface="汉仪新蒂蜡笔体" panose="02000500000000000000" charset="-122"/>
              <a:ea typeface="汉仪新蒂蜡笔体" panose="02000500000000000000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>
                <a:latin typeface="汉仪新蒂蜡笔体" panose="02000500000000000000" charset="-122"/>
                <a:ea typeface="汉仪新蒂蜡笔体" panose="02000500000000000000" charset="-122"/>
              </a:rPr>
              <a:t>主界面：《</a:t>
            </a:r>
            <a:r>
              <a:rPr lang="en-US" altLang="zh-CN" sz="3200">
                <a:latin typeface="汉仪新蒂蜡笔体" panose="02000500000000000000" charset="-122"/>
                <a:ea typeface="汉仪新蒂蜡笔体" panose="02000500000000000000" charset="-122"/>
              </a:rPr>
              <a:t>Start a Cult</a:t>
            </a:r>
            <a:r>
              <a:rPr lang="zh-CN" altLang="en-US" sz="3200">
                <a:latin typeface="汉仪新蒂蜡笔体" panose="02000500000000000000" charset="-122"/>
                <a:ea typeface="汉仪新蒂蜡笔体" panose="02000500000000000000" charset="-122"/>
              </a:rPr>
              <a:t>》</a:t>
            </a:r>
            <a:endParaRPr lang="zh-CN" altLang="en-US" sz="3200">
              <a:latin typeface="汉仪新蒂蜡笔体" panose="02000500000000000000" charset="-122"/>
              <a:ea typeface="汉仪新蒂蜡笔体" panose="02000500000000000000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>
                <a:latin typeface="汉仪新蒂蜡笔体" panose="02000500000000000000" charset="-122"/>
                <a:ea typeface="汉仪新蒂蜡笔体" panose="02000500000000000000" charset="-122"/>
              </a:rPr>
              <a:t>游戏过程：《</a:t>
            </a:r>
            <a:r>
              <a:rPr lang="en-US" altLang="zh-CN" sz="3200">
                <a:latin typeface="汉仪新蒂蜡笔体" panose="02000500000000000000" charset="-122"/>
                <a:ea typeface="汉仪新蒂蜡笔体" panose="02000500000000000000" charset="-122"/>
              </a:rPr>
              <a:t>In to the Mines</a:t>
            </a:r>
            <a:r>
              <a:rPr lang="zh-CN" altLang="en-US" sz="3200">
                <a:latin typeface="汉仪新蒂蜡笔体" panose="02000500000000000000" charset="-122"/>
                <a:ea typeface="汉仪新蒂蜡笔体" panose="02000500000000000000" charset="-122"/>
              </a:rPr>
              <a:t>》</a:t>
            </a:r>
            <a:endParaRPr lang="en-US" altLang="zh-CN" sz="3200">
              <a:latin typeface="汉仪新蒂蜡笔体" panose="02000500000000000000" charset="-122"/>
              <a:ea typeface="汉仪新蒂蜡笔体" panose="02000500000000000000" charset="-122"/>
            </a:endParaRPr>
          </a:p>
          <a:p>
            <a:endParaRPr lang="en-US" altLang="zh-CN" sz="3200">
              <a:latin typeface="汉仪新蒂蜡笔体" panose="02000500000000000000" charset="-122"/>
              <a:ea typeface="汉仪新蒂蜡笔体" panose="02000500000000000000" charset="-122"/>
            </a:endParaRPr>
          </a:p>
        </p:txBody>
      </p:sp>
    </p:spTree>
    <p:custDataLst>
      <p:tags r:id="rId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2.xml><?xml version="1.0" encoding="utf-8"?>
<p:tagLst xmlns:p="http://schemas.openxmlformats.org/presentationml/2006/main">
  <p:tag name="commondata" val="eyJoZGlkIjoiNDY0MDViNWEzNmY3MDVmODIzZmE5MGRjMDM2YWM0MWQifQ==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488</Words>
  <Application>WPS 演示</Application>
  <PresentationFormat>宽屏</PresentationFormat>
  <Paragraphs>63</Paragraphs>
  <Slides>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汉仪新蒂蜡笔体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灬风璃殇情灬</cp:lastModifiedBy>
  <cp:revision>155</cp:revision>
  <dcterms:created xsi:type="dcterms:W3CDTF">2019-06-19T02:08:00Z</dcterms:created>
  <dcterms:modified xsi:type="dcterms:W3CDTF">2023-10-08T07:57:52Z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ICV">
    <vt:lpwstr>4DE846FB4BDC4F298A3B8ECD20A1E448_11</vt:lpwstr>
  </property>
</Properties>
</file>